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6ea0048d1b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142" name="Google Shape;142;g16ea0048d1b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6ea0048d1b_0_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149" name="Google Shape;149;g16ea0048d1b_0_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4fcceb8ce1_2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24fcceb8ce1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6ea0048d1b_0_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170" name="Google Shape;170;g16ea0048d1b_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4fb2eb31e6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177" name="Google Shape;177;g24fb2eb31e6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6ea0048d1b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184" name="Google Shape;184;g16ea0048d1b_0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6ea0048d1b_0_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191" name="Google Shape;191;g16ea0048d1b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6ea0048d1b_0_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198" name="Google Shape;198;g16ea0048d1b_0_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6ea0048d1b_0_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205" name="Google Shape;205;g16ea0048d1b_0_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4fcceb8ce1_2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737</a:t>
            </a:r>
            <a:endParaRPr/>
          </a:p>
        </p:txBody>
      </p:sp>
      <p:sp>
        <p:nvSpPr>
          <p:cNvPr id="212" name="Google Shape;212;g24fcceb8ce1_2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9c345120d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9c345120d_0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9c345120d_0_9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9c345120d_0_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f9c345120d_0_1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f9c345120d_0_1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9c345120d_0_2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9c345120d_0_2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6ea0048d1b_0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6ea0048d1b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6ea0048d1b_0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6ea0048d1b_0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f9c345120d_0_3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f9c345120d_0_3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 showMasterSp="0" type="tx">
  <p:cSld name="TITLE_AND_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7305675" y="1438275"/>
            <a:ext cx="1835150" cy="5073650"/>
          </a:xfrm>
          <a:prstGeom prst="rect">
            <a:avLst/>
          </a:prstGeom>
          <a:solidFill>
            <a:srgbClr val="B3CCE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D3EA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BED3E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0" y="107950"/>
            <a:ext cx="7305675" cy="66405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0" y="1438275"/>
            <a:ext cx="7305675" cy="5073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type="title"/>
          </p:nvPr>
        </p:nvSpPr>
        <p:spPr>
          <a:xfrm>
            <a:off x="539750" y="1654175"/>
            <a:ext cx="662146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539750" y="3022600"/>
            <a:ext cx="6621464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indent="-342900" lvl="1" marL="914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800"/>
              <a:buChar char="—"/>
              <a:defRPr/>
            </a:lvl2pPr>
            <a:lvl3pPr indent="-325755" lvl="2" marL="1371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530"/>
              <a:buChar char="–"/>
              <a:defRPr/>
            </a:lvl3pPr>
            <a:lvl4pPr indent="-325755" lvl="3" marL="1828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530"/>
              <a:buChar char="–"/>
              <a:defRPr/>
            </a:lvl4pPr>
            <a:lvl5pPr indent="-325754" lvl="4" marL="22860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530"/>
              <a:buChar char="–"/>
              <a:defRPr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92209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333333"/>
              </a:solidFill>
            </a:endParaRPr>
          </a:p>
        </p:txBody>
      </p:sp>
      <p:pic>
        <p:nvPicPr>
          <p:cNvPr descr="ub_8pt_rgb.jpg                                                 000546B7mg                             B9C1C449:" id="19" name="Google Shape;1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37475" y="107950"/>
            <a:ext cx="1306513" cy="10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vertikaler Text">
  <p:cSld name="Titel und vertikaler 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539750" y="647700"/>
            <a:ext cx="6621464" cy="817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533400" y="1676400"/>
            <a:ext cx="8061325" cy="4498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25755" lvl="0" marL="457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&gt;"/>
              <a:defRPr/>
            </a:lvl1pPr>
            <a:lvl2pPr indent="-342900" lvl="1" marL="914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800"/>
              <a:buChar char="—"/>
              <a:defRPr/>
            </a:lvl2pPr>
            <a:lvl3pPr indent="-325755" lvl="2" marL="1371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3pPr>
            <a:lvl4pPr indent="-325755" lvl="3" marL="1828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4pPr>
            <a:lvl5pPr indent="-325754" lvl="4" marL="22860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kaler Titel und Text">
  <p:cSld name="Vertikaler Titel und 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type="title"/>
          </p:nvPr>
        </p:nvSpPr>
        <p:spPr>
          <a:xfrm>
            <a:off x="6580188" y="647700"/>
            <a:ext cx="2014538" cy="5527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" type="body"/>
          </p:nvPr>
        </p:nvSpPr>
        <p:spPr>
          <a:xfrm>
            <a:off x="533400" y="647700"/>
            <a:ext cx="5894388" cy="5527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25755" lvl="0" marL="457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&gt;"/>
              <a:defRPr/>
            </a:lvl1pPr>
            <a:lvl2pPr indent="-342900" lvl="1" marL="914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800"/>
              <a:buChar char="—"/>
              <a:defRPr/>
            </a:lvl2pPr>
            <a:lvl3pPr indent="-325755" lvl="2" marL="1371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3pPr>
            <a:lvl4pPr indent="-325755" lvl="3" marL="1828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4pPr>
            <a:lvl5pPr indent="-325754" lvl="4" marL="22860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" showMasterSp="0">
  <p:cSld name="Titel und Inhalt 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13"/>
          <p:cNvCxnSpPr/>
          <p:nvPr/>
        </p:nvCxnSpPr>
        <p:spPr>
          <a:xfrm>
            <a:off x="107950" y="1447800"/>
            <a:ext cx="8943975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" name="Google Shape;65;p13"/>
          <p:cNvCxnSpPr/>
          <p:nvPr/>
        </p:nvCxnSpPr>
        <p:spPr>
          <a:xfrm>
            <a:off x="107950" y="6515100"/>
            <a:ext cx="8943975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ub_8pt_rgb.jpg                                                 000546B7mg                             B9C1C449:" id="66" name="Google Shape;6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37475" y="107950"/>
            <a:ext cx="1306513" cy="10064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>
            <p:ph type="title"/>
          </p:nvPr>
        </p:nvSpPr>
        <p:spPr>
          <a:xfrm>
            <a:off x="539750" y="647700"/>
            <a:ext cx="6621464" cy="817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1" type="body"/>
          </p:nvPr>
        </p:nvSpPr>
        <p:spPr>
          <a:xfrm>
            <a:off x="533400" y="1676400"/>
            <a:ext cx="8061325" cy="4498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25755" lvl="0" marL="457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&gt;"/>
              <a:defRPr/>
            </a:lvl1pPr>
            <a:lvl2pPr indent="-342900" lvl="1" marL="914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800"/>
              <a:buChar char="—"/>
              <a:defRPr/>
            </a:lvl2pPr>
            <a:lvl3pPr indent="-325755" lvl="2" marL="1371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3pPr>
            <a:lvl4pPr indent="-325755" lvl="3" marL="1828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4pPr>
            <a:lvl5pPr indent="-325754" lvl="4" marL="22860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 showMasterSp="0">
  <p:cSld name="Titelfoli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/>
          <p:nvPr/>
        </p:nvSpPr>
        <p:spPr>
          <a:xfrm>
            <a:off x="7305675" y="1438275"/>
            <a:ext cx="1835150" cy="5073650"/>
          </a:xfrm>
          <a:prstGeom prst="rect">
            <a:avLst/>
          </a:prstGeom>
          <a:solidFill>
            <a:srgbClr val="B3CCE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D3EA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BED3E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0" y="107950"/>
            <a:ext cx="7305675" cy="66405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0" y="1438275"/>
            <a:ext cx="7305675" cy="5073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4"/>
          <p:cNvSpPr txBox="1"/>
          <p:nvPr>
            <p:ph type="title"/>
          </p:nvPr>
        </p:nvSpPr>
        <p:spPr>
          <a:xfrm>
            <a:off x="539750" y="1654175"/>
            <a:ext cx="662146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539750" y="3022600"/>
            <a:ext cx="6621464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indent="-342900" lvl="1" marL="914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800"/>
              <a:buChar char="—"/>
              <a:defRPr/>
            </a:lvl2pPr>
            <a:lvl3pPr indent="-325755" lvl="2" marL="1371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530"/>
              <a:buChar char="–"/>
              <a:defRPr/>
            </a:lvl3pPr>
            <a:lvl4pPr indent="-325755" lvl="3" marL="1828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530"/>
              <a:buChar char="–"/>
              <a:defRPr/>
            </a:lvl4pPr>
            <a:lvl5pPr indent="-325754" lvl="4" marL="22860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1530"/>
              <a:buChar char="–"/>
              <a:defRPr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92209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333333"/>
              </a:solidFill>
            </a:endParaRPr>
          </a:p>
        </p:txBody>
      </p:sp>
      <p:pic>
        <p:nvPicPr>
          <p:cNvPr descr="ub_8pt_rgb.jpg                                                 000546B7mg                             B9C1C449:" id="77" name="Google Shape;7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37475" y="107950"/>
            <a:ext cx="1306513" cy="10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" showMasterSp="0">
  <p:cSld name="Titel und Inhal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3"/>
          <p:cNvCxnSpPr/>
          <p:nvPr/>
        </p:nvCxnSpPr>
        <p:spPr>
          <a:xfrm>
            <a:off x="107950" y="1447800"/>
            <a:ext cx="8943975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" name="Google Shape;22;p3"/>
          <p:cNvCxnSpPr/>
          <p:nvPr/>
        </p:nvCxnSpPr>
        <p:spPr>
          <a:xfrm>
            <a:off x="107950" y="6515100"/>
            <a:ext cx="8943975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ub_8pt_rgb.jpg                                                 000546B7mg                             B9C1C449:" id="23" name="Google Shape;2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37475" y="107950"/>
            <a:ext cx="1306513" cy="100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/>
          <p:nvPr>
            <p:ph type="title"/>
          </p:nvPr>
        </p:nvSpPr>
        <p:spPr>
          <a:xfrm>
            <a:off x="539750" y="647700"/>
            <a:ext cx="6621464" cy="817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533400" y="1676400"/>
            <a:ext cx="8061325" cy="4498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25755" lvl="0" marL="457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&gt;"/>
              <a:defRPr/>
            </a:lvl1pPr>
            <a:lvl2pPr indent="-342900" lvl="1" marL="914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800"/>
              <a:buChar char="—"/>
              <a:defRPr/>
            </a:lvl2pPr>
            <a:lvl3pPr indent="-325755" lvl="2" marL="1371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3pPr>
            <a:lvl4pPr indent="-325755" lvl="3" marL="1828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4pPr>
            <a:lvl5pPr indent="-325754" lvl="4" marL="22860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schnittsüberschrift">
  <p:cSld name="Abschnittsüberschrif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000"/>
              <a:buFont typeface="Arial"/>
              <a:buNone/>
              <a:defRPr sz="4000" cap="none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None/>
              <a:defRPr sz="2000"/>
            </a:lvl2pPr>
            <a:lvl3pPr indent="-228600" lvl="2" marL="1371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None/>
              <a:defRPr sz="2000"/>
            </a:lvl3pPr>
            <a:lvl4pPr indent="-228600" lvl="3" marL="18288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None/>
              <a:defRPr sz="2000"/>
            </a:lvl4pPr>
            <a:lvl5pPr indent="-228600" lvl="4" marL="22860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None/>
              <a:defRPr sz="2000"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ei Inhalte">
  <p:cSld name="Zwei Inhalt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39750" y="647700"/>
            <a:ext cx="6621464" cy="817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33400" y="1676400"/>
            <a:ext cx="3954463" cy="4498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79730" lvl="0" marL="457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380"/>
              <a:buChar char="&gt;"/>
              <a:defRPr sz="2800"/>
            </a:lvl1pPr>
            <a:lvl2pPr indent="-4064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800"/>
              <a:buChar char="—"/>
              <a:defRPr sz="2800"/>
            </a:lvl2pPr>
            <a:lvl3pPr indent="-37973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380"/>
              <a:buChar char="–"/>
              <a:defRPr sz="2800"/>
            </a:lvl3pPr>
            <a:lvl4pPr indent="-379730" lvl="3" marL="18288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380"/>
              <a:buChar char="–"/>
              <a:defRPr sz="2800"/>
            </a:lvl4pPr>
            <a:lvl5pPr indent="-379729" lvl="4" marL="2286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380"/>
              <a:buChar char="–"/>
              <a:defRPr sz="2800"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gleich">
  <p:cSld name="Vergleich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" type="body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2400"/>
              <a:buFont typeface="Arial"/>
              <a:buNone/>
              <a:defRPr b="1" sz="2400"/>
            </a:lvl2pPr>
            <a:lvl3pPr indent="-228600" lvl="2" marL="1371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2400"/>
              <a:buFont typeface="Arial"/>
              <a:buNone/>
              <a:defRPr b="1" sz="2400"/>
            </a:lvl3pPr>
            <a:lvl4pPr indent="-228600" lvl="3" marL="1828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2400"/>
              <a:buFont typeface="Arial"/>
              <a:buNone/>
              <a:defRPr b="1" sz="2400"/>
            </a:lvl4pPr>
            <a:lvl5pPr indent="-228600" lvl="4" marL="22860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2400"/>
              <a:buFont typeface="Arial"/>
              <a:buNone/>
              <a:defRPr b="1" sz="2400"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2" type="body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325755" lvl="0" marL="457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&gt;"/>
              <a:defRPr/>
            </a:lvl1pPr>
            <a:lvl2pPr indent="-342900" lvl="1" marL="914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800"/>
              <a:buChar char="—"/>
              <a:defRPr/>
            </a:lvl2pPr>
            <a:lvl3pPr indent="-325755" lvl="2" marL="1371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3pPr>
            <a:lvl4pPr indent="-325755" lvl="3" marL="1828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4pPr>
            <a:lvl5pPr indent="-325754" lvl="4" marL="22860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r Titel">
  <p:cSld name="Nur Titel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539750" y="647700"/>
            <a:ext cx="6621464" cy="817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er">
  <p:cSld name="Le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halt mit Beschriftung">
  <p:cSld name="Inhalt mit Beschriftung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None/>
              <a:defRPr sz="2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1320" lvl="0" marL="457200" algn="l">
              <a:lnSpc>
                <a:spcPct val="95000"/>
              </a:lnSpc>
              <a:spcBef>
                <a:spcPts val="700"/>
              </a:spcBef>
              <a:spcAft>
                <a:spcPts val="0"/>
              </a:spcAft>
              <a:buSzPts val="2720"/>
              <a:buChar char="&gt;"/>
              <a:defRPr sz="3200"/>
            </a:lvl1pPr>
            <a:lvl2pPr indent="-431800" lvl="1" marL="914400" algn="l">
              <a:lnSpc>
                <a:spcPct val="95000"/>
              </a:lnSpc>
              <a:spcBef>
                <a:spcPts val="700"/>
              </a:spcBef>
              <a:spcAft>
                <a:spcPts val="0"/>
              </a:spcAft>
              <a:buSzPts val="3200"/>
              <a:buChar char="—"/>
              <a:defRPr sz="3200"/>
            </a:lvl2pPr>
            <a:lvl3pPr indent="-401319" lvl="2" marL="1371600" algn="l">
              <a:lnSpc>
                <a:spcPct val="95000"/>
              </a:lnSpc>
              <a:spcBef>
                <a:spcPts val="700"/>
              </a:spcBef>
              <a:spcAft>
                <a:spcPts val="0"/>
              </a:spcAft>
              <a:buSzPts val="2720"/>
              <a:buChar char="–"/>
              <a:defRPr sz="3200"/>
            </a:lvl3pPr>
            <a:lvl4pPr indent="-401319" lvl="3" marL="1828800" algn="l">
              <a:lnSpc>
                <a:spcPct val="95000"/>
              </a:lnSpc>
              <a:spcBef>
                <a:spcPts val="700"/>
              </a:spcBef>
              <a:spcAft>
                <a:spcPts val="0"/>
              </a:spcAft>
              <a:buSzPts val="2720"/>
              <a:buChar char="–"/>
              <a:defRPr sz="3200"/>
            </a:lvl4pPr>
            <a:lvl5pPr indent="-401320" lvl="4" marL="2286000" algn="l">
              <a:lnSpc>
                <a:spcPct val="95000"/>
              </a:lnSpc>
              <a:spcBef>
                <a:spcPts val="700"/>
              </a:spcBef>
              <a:spcAft>
                <a:spcPts val="0"/>
              </a:spcAft>
              <a:buSzPts val="2720"/>
              <a:buChar char="–"/>
              <a:defRPr sz="3200"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25755" lvl="0" marL="457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&gt;"/>
              <a:defRPr/>
            </a:lvl1pPr>
            <a:lvl2pPr indent="-342900" lvl="1" marL="914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800"/>
              <a:buChar char="—"/>
              <a:defRPr/>
            </a:lvl2pPr>
            <a:lvl3pPr indent="-325755" lvl="2" marL="1371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3pPr>
            <a:lvl4pPr indent="-325755" lvl="3" marL="1828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4pPr>
            <a:lvl5pPr indent="-325754" lvl="4" marL="22860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 mit Beschriftung">
  <p:cSld name="Bild mit Beschriftung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000"/>
              <a:buFont typeface="Arial"/>
              <a:buNone/>
              <a:defRPr sz="2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/>
            </a:lvl9pPr>
          </a:lstStyle>
          <a:p/>
        </p:txBody>
      </p:sp>
      <p:sp>
        <p:nvSpPr>
          <p:cNvPr id="52" name="Google Shape;52;p10"/>
          <p:cNvSpPr/>
          <p:nvPr>
            <p:ph idx="2" type="pic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&gt;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2200"/>
              <a:buFont typeface="Arial"/>
              <a:buChar char="—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None/>
              <a:defRPr sz="1400"/>
            </a:lvl2pPr>
            <a:lvl3pPr indent="-228600" lvl="2" marL="13716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None/>
              <a:defRPr sz="1400"/>
            </a:lvl3pPr>
            <a:lvl4pPr indent="-228600" lvl="3" marL="18288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Arial"/>
              <a:buNone/>
              <a:defRPr sz="1400"/>
            </a:lvl5pPr>
            <a:lvl6pPr indent="-325754" lvl="5" marL="27432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6pPr>
            <a:lvl7pPr indent="-325754" lvl="6" marL="32004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7pPr>
            <a:lvl8pPr indent="-325754" lvl="7" marL="3657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8pPr>
            <a:lvl9pPr indent="-325754" lvl="8" marL="41148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1530"/>
              <a:buChar char="–"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sz="1200">
                <a:solidFill>
                  <a:srgbClr val="33333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1"/>
          <p:cNvCxnSpPr/>
          <p:nvPr/>
        </p:nvCxnSpPr>
        <p:spPr>
          <a:xfrm>
            <a:off x="107950" y="1447800"/>
            <a:ext cx="8943975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" name="Google Shape;7;p1"/>
          <p:cNvCxnSpPr/>
          <p:nvPr/>
        </p:nvCxnSpPr>
        <p:spPr>
          <a:xfrm>
            <a:off x="107950" y="6515100"/>
            <a:ext cx="8943975" cy="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ub_8pt_rgb.jpg                                                 000546B7mg                             B9C1C449:"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737475" y="107950"/>
            <a:ext cx="1306513" cy="10064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864948" y="6548438"/>
            <a:ext cx="182216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7"/>
            <a:ext cx="8229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  <a:defRPr b="1" i="0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  <a:defRPr b="1" i="0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  <a:defRPr b="1" i="0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  <a:defRPr b="1" i="0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  <a:defRPr b="1" i="0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  <a:defRPr b="1" i="0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  <a:defRPr b="1" i="0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  <a:defRPr b="1" i="0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  <a:defRPr b="1" i="0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7345" lvl="0" marL="45720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&gt;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2200"/>
              <a:buFont typeface="Arial"/>
              <a:buChar char="—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7344" lvl="2" marL="137160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7344" lvl="3" marL="182880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7345" lvl="4" marL="228600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7345" lvl="5" marL="274320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7345" lvl="6" marL="320040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7345" lvl="7" marL="365760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7345" lvl="8" marL="411480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DF2046"/>
              </a:buClr>
              <a:buSzPts val="1870"/>
              <a:buFont typeface="Arial"/>
              <a:buChar char="–"/>
              <a:defRPr b="0" i="0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igve.haug@math.unibe.ch" TargetMode="External"/><Relationship Id="rId4" Type="http://schemas.openxmlformats.org/officeDocument/2006/relationships/hyperlink" Target="mailto:sigve.haug@math.unibe.ch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presentation/d/1jez9dbbhqdY9tPtCkOjwEUhsHDZC61urUjNHIDL3Jyk/edit?usp=sharing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sphinx-doc.org/en/master/" TargetMode="External"/><Relationship Id="rId4" Type="http://schemas.openxmlformats.org/officeDocument/2006/relationships/hyperlink" Target="https://readthedocs.org/" TargetMode="External"/><Relationship Id="rId5" Type="http://schemas.openxmlformats.org/officeDocument/2006/relationships/hyperlink" Target="https://coderefinery.github.io/documentation/sphinx/#group-exercise-build-sphinx-documentation-using-markdown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coderefinery.github.io/documentation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youtube.com/watch?v=PWCtoVt1CJM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/>
        </p:nvSpPr>
        <p:spPr>
          <a:xfrm>
            <a:off x="539750" y="1654175"/>
            <a:ext cx="7452000" cy="28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F6F6"/>
              </a:buClr>
              <a:buSzPts val="2600"/>
              <a:buFont typeface="Arial"/>
              <a:buNone/>
            </a:pPr>
            <a:br>
              <a:rPr b="1" i="0" lang="en-US" sz="2600" u="none" cap="none" strike="noStrike">
                <a:solidFill>
                  <a:srgbClr val="F6F6F6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2600" u="none" cap="none" strike="noStrike">
                <a:solidFill>
                  <a:srgbClr val="F6F6F6"/>
                </a:solidFill>
                <a:latin typeface="Arial"/>
                <a:ea typeface="Arial"/>
                <a:cs typeface="Arial"/>
                <a:sym typeface="Arial"/>
              </a:rPr>
              <a:t>CAS Applied Data Science</a:t>
            </a:r>
            <a:endParaRPr b="0" i="0" sz="28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F6F6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333333"/>
                </a:solidFill>
              </a:rPr>
              <a:t>Module 4</a:t>
            </a:r>
            <a:endParaRPr b="1" sz="2800">
              <a:solidFill>
                <a:srgbClr val="333333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Arial"/>
              <a:buNone/>
            </a:pPr>
            <a:r>
              <a:t/>
            </a:r>
            <a:endParaRPr b="1" sz="2800">
              <a:solidFill>
                <a:srgbClr val="333333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Ethics</a:t>
            </a:r>
            <a:r>
              <a:rPr b="1" lang="en-US" sz="2800">
                <a:solidFill>
                  <a:srgbClr val="333333"/>
                </a:solidFill>
              </a:rPr>
              <a:t>, </a:t>
            </a:r>
            <a:r>
              <a:rPr b="1" i="0" lang="en-US" sz="28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best practices and tools</a:t>
            </a:r>
            <a:endParaRPr b="0" i="0" sz="28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br>
              <a:rPr b="1" i="0" lang="en-US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501650" y="4936232"/>
            <a:ext cx="66216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PD Dr. Sigve Haug, </a:t>
            </a:r>
            <a:r>
              <a:rPr b="0" i="0" lang="en-US" sz="2200" u="sng" cap="none" strike="noStrike">
                <a:solidFill>
                  <a:srgbClr val="DF2046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sigve.haug@unibe.ch</a:t>
            </a:r>
            <a:endParaRPr/>
          </a:p>
          <a:p>
            <a:pPr indent="0" lvl="0" marL="0" marR="0" rtl="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rial"/>
              <a:buNone/>
            </a:pPr>
            <a:r>
              <a:t/>
            </a:r>
            <a:endParaRPr b="0" i="0" sz="2200" u="sng" cap="none" strike="noStrike">
              <a:solidFill>
                <a:srgbClr val="DF2046"/>
              </a:solidFill>
              <a:latin typeface="Arial"/>
              <a:ea typeface="Arial"/>
              <a:cs typeface="Arial"/>
              <a:sym typeface="Arial"/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b="1" lang="en-US" sz="1800"/>
              <a:t>3</a:t>
            </a: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lang="en-US" sz="1800"/>
              <a:t>10-20</a:t>
            </a: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501650" y="306425"/>
            <a:ext cx="680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145" name="Google Shape;145;p24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What can we do about it ?</a:t>
            </a:r>
            <a:endParaRPr/>
          </a:p>
        </p:txBody>
      </p:sp>
      <p:sp>
        <p:nvSpPr>
          <p:cNvPr id="146" name="Google Shape;146;p24"/>
          <p:cNvSpPr txBox="1"/>
          <p:nvPr/>
        </p:nvSpPr>
        <p:spPr>
          <a:xfrm>
            <a:off x="597757" y="1997375"/>
            <a:ext cx="7948500" cy="43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-212223" lvl="0" marL="180473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Conduct ethically</a:t>
            </a:r>
            <a:endParaRPr sz="2300"/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○"/>
            </a:pPr>
            <a:r>
              <a:rPr lang="en-US" sz="2300"/>
              <a:t>Do the right and not the wrong thing when doing our data science</a:t>
            </a:r>
            <a:endParaRPr sz="2300"/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Implies a choice</a:t>
            </a:r>
            <a:endParaRPr sz="23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</a:endParaRPr>
          </a:p>
          <a:p>
            <a:pPr indent="-212223" lvl="0" marL="180473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What is the right thing ?</a:t>
            </a:r>
            <a:endParaRPr sz="2300"/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○"/>
            </a:pPr>
            <a:r>
              <a:rPr lang="en-US" sz="2300"/>
              <a:t>Often respecting the law and the regulations</a:t>
            </a:r>
            <a:endParaRPr sz="2300"/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○"/>
            </a:pPr>
            <a:r>
              <a:rPr lang="en-US" sz="2300"/>
              <a:t>Perform your work respectfully to the resources of the planet, including animals and other colleagues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152" name="Google Shape;152;p25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International “Standard”</a:t>
            </a:r>
            <a:endParaRPr/>
          </a:p>
        </p:txBody>
      </p:sp>
      <p:sp>
        <p:nvSpPr>
          <p:cNvPr id="153" name="Google Shape;153;p25"/>
          <p:cNvSpPr txBox="1"/>
          <p:nvPr/>
        </p:nvSpPr>
        <p:spPr>
          <a:xfrm>
            <a:off x="597757" y="1997375"/>
            <a:ext cx="7948500" cy="39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Data, code and </a:t>
            </a:r>
            <a:r>
              <a:rPr lang="en-US" sz="2300"/>
              <a:t>other stuff should be FAIR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212223" lvl="0" marL="637673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Findable</a:t>
            </a:r>
            <a:r>
              <a:rPr lang="en-US" sz="2300"/>
              <a:t> </a:t>
            </a:r>
            <a:endParaRPr sz="2300"/>
          </a:p>
          <a:p>
            <a:pPr indent="-212223" lvl="0" marL="637673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Accessable</a:t>
            </a:r>
            <a:endParaRPr sz="2300"/>
          </a:p>
          <a:p>
            <a:pPr indent="-212223" lvl="0" marL="637673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Interoperable</a:t>
            </a:r>
            <a:endParaRPr sz="2300"/>
          </a:p>
          <a:p>
            <a:pPr indent="-212223" lvl="0" marL="637673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Reproducible</a:t>
            </a:r>
            <a:endParaRPr sz="2300"/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</a:rPr>
              <a:t>Fortunately there are commonly accepted Best Practices and Tools to help us being FAIR and ethical</a:t>
            </a:r>
            <a:endParaRPr sz="2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idx="12" type="sldNum"/>
          </p:nvPr>
        </p:nvSpPr>
        <p:spPr>
          <a:xfrm>
            <a:off x="8920163" y="6548438"/>
            <a:ext cx="127001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159" name="Google Shape;159;p26"/>
          <p:cNvSpPr txBox="1"/>
          <p:nvPr>
            <p:ph type="title"/>
          </p:nvPr>
        </p:nvSpPr>
        <p:spPr>
          <a:xfrm>
            <a:off x="692150" y="656034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Module 4</a:t>
            </a:r>
            <a:endParaRPr/>
          </a:p>
        </p:txBody>
      </p:sp>
      <p:sp>
        <p:nvSpPr>
          <p:cNvPr id="160" name="Google Shape;160;p26"/>
          <p:cNvSpPr txBox="1"/>
          <p:nvPr/>
        </p:nvSpPr>
        <p:spPr>
          <a:xfrm>
            <a:off x="761075" y="1707550"/>
            <a:ext cx="73356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2023-10-20 </a:t>
            </a:r>
            <a:r>
              <a:rPr lang="en-US" sz="1900">
                <a:solidFill>
                  <a:schemeClr val="dk1"/>
                </a:solidFill>
              </a:rPr>
              <a:t>Best practices and Documentation (half day - today)</a:t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2023-10-27 </a:t>
            </a:r>
            <a:r>
              <a:rPr lang="en-US" sz="1900">
                <a:solidFill>
                  <a:schemeClr val="dk1"/>
                </a:solidFill>
              </a:rPr>
              <a:t>Cyber Security (full day)</a:t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2023-11-03 Git 1 (half day)</a:t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2023-11-10 Git 2 (half day)</a:t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2023-11-17 FOSS (half day)</a:t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2022-11-30 Deadline for module project (github repo)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166" name="Google Shape;166;p27"/>
          <p:cNvSpPr txBox="1"/>
          <p:nvPr>
            <p:ph type="title"/>
          </p:nvPr>
        </p:nvSpPr>
        <p:spPr>
          <a:xfrm>
            <a:off x="692150" y="656034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7" name="Google Shape;167;p27"/>
          <p:cNvSpPr txBox="1"/>
          <p:nvPr/>
        </p:nvSpPr>
        <p:spPr>
          <a:xfrm>
            <a:off x="904200" y="3063200"/>
            <a:ext cx="7335600" cy="15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/>
              <a:t>Some Best Practices</a:t>
            </a:r>
            <a:endParaRPr b="1"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173" name="Google Shape;173;p28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Data Science Project - typical pipeline</a:t>
            </a:r>
            <a:endParaRPr/>
          </a:p>
        </p:txBody>
      </p:sp>
      <p:sp>
        <p:nvSpPr>
          <p:cNvPr id="174" name="Google Shape;174;p28"/>
          <p:cNvSpPr txBox="1"/>
          <p:nvPr/>
        </p:nvSpPr>
        <p:spPr>
          <a:xfrm>
            <a:off x="597757" y="1997375"/>
            <a:ext cx="7948500" cy="40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1 Objective / research / business case formulation (CDR)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2 Data acquisition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3 Data cleaning / preprocessing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4 Feature engineering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5 Modelling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6 Results and evaluation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7 Presentation and publication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8 Production </a:t>
            </a:r>
            <a:endParaRPr sz="23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180" name="Google Shape;180;p29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Best Practices (BP) - Teamwork</a:t>
            </a:r>
            <a:endParaRPr/>
          </a:p>
        </p:txBody>
      </p:sp>
      <p:sp>
        <p:nvSpPr>
          <p:cNvPr id="181" name="Google Shape;181;p29"/>
          <p:cNvSpPr txBox="1"/>
          <p:nvPr/>
        </p:nvSpPr>
        <p:spPr>
          <a:xfrm>
            <a:off x="597757" y="1997375"/>
            <a:ext cx="7948500" cy="47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You are assigned to 1 of 8 breakout rooms</a:t>
            </a:r>
            <a:endParaRPr sz="2300"/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○"/>
            </a:pPr>
            <a:r>
              <a:rPr lang="en-US" sz="2300"/>
              <a:t>Room number defines the BP number in the article on Ilias to present (1 slide)</a:t>
            </a:r>
            <a:endParaRPr sz="2300"/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○"/>
            </a:pPr>
            <a:r>
              <a:rPr lang="en-US" sz="2300"/>
              <a:t>Each room/team also </a:t>
            </a:r>
            <a:r>
              <a:rPr lang="en-US" sz="2300"/>
              <a:t>considers</a:t>
            </a:r>
            <a:r>
              <a:rPr lang="en-US" sz="2300"/>
              <a:t> and presents 1 slide on best practices on their pipeline number </a:t>
            </a:r>
            <a:endParaRPr sz="2300"/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○"/>
            </a:pPr>
            <a:r>
              <a:rPr lang="en-US" sz="2300"/>
              <a:t>30 minutes teamwork</a:t>
            </a:r>
            <a:endParaRPr sz="2300"/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Each team has 3 minutes for their presentation (2 slides) (starts at 10:00)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</a:rPr>
              <a:t>Write your slides </a:t>
            </a:r>
            <a:r>
              <a:rPr lang="en-US" sz="23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-US" sz="2300">
                <a:solidFill>
                  <a:schemeClr val="dk1"/>
                </a:solidFill>
              </a:rPr>
              <a:t> !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187" name="Google Shape;187;p30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Documentation (11:00-12:00)</a:t>
            </a:r>
            <a:endParaRPr/>
          </a:p>
        </p:txBody>
      </p:sp>
      <p:sp>
        <p:nvSpPr>
          <p:cNvPr id="188" name="Google Shape;188;p30"/>
          <p:cNvSpPr txBox="1"/>
          <p:nvPr/>
        </p:nvSpPr>
        <p:spPr>
          <a:xfrm>
            <a:off x="597757" y="1858675"/>
            <a:ext cx="7948500" cy="44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-212223" lvl="0" marL="180473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Levels</a:t>
            </a:r>
            <a:endParaRPr sz="23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  <a:highlight>
                  <a:srgbClr val="FFFF00"/>
                </a:highlight>
              </a:rPr>
              <a:t>Good variable and method/function names</a:t>
            </a:r>
            <a:endParaRPr sz="23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  <a:highlight>
                  <a:srgbClr val="FFFF00"/>
                </a:highlight>
              </a:rPr>
              <a:t>Inline comments / docstrings (in, out, what it does)</a:t>
            </a:r>
            <a:endParaRPr sz="23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  <a:highlight>
                  <a:srgbClr val="FFFF00"/>
                </a:highlight>
              </a:rPr>
              <a:t>Readme files</a:t>
            </a:r>
            <a:endParaRPr sz="23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wiki pages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Static webpages (automatically generated)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Manual (pdf)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Book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○"/>
            </a:pPr>
            <a:r>
              <a:rPr lang="en-US" sz="2300"/>
              <a:t>Notebooks</a:t>
            </a:r>
            <a:endParaRPr sz="2300"/>
          </a:p>
          <a:p>
            <a:pPr indent="-3746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2300"/>
              <a:buChar char="•"/>
            </a:pPr>
            <a:r>
              <a:rPr lang="en-US" sz="2300">
                <a:highlight>
                  <a:srgbClr val="FFFF00"/>
                </a:highlight>
              </a:rPr>
              <a:t>Use VCS (Git)</a:t>
            </a:r>
            <a:endParaRPr sz="2300">
              <a:highlight>
                <a:srgbClr val="FFFF00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194" name="Google Shape;194;p31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Tutorial - Inline and README</a:t>
            </a:r>
            <a:endParaRPr/>
          </a:p>
        </p:txBody>
      </p:sp>
      <p:sp>
        <p:nvSpPr>
          <p:cNvPr id="195" name="Google Shape;195;p31"/>
          <p:cNvSpPr txBox="1"/>
          <p:nvPr/>
        </p:nvSpPr>
        <p:spPr>
          <a:xfrm>
            <a:off x="597757" y="1858675"/>
            <a:ext cx="7948500" cy="3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I will use my terminal and the nano editor on my MacOS. </a:t>
            </a: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Windows</a:t>
            </a: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 users can use powershell, or better a terminal from Anaconda. You can also use an Integrated Development Environment (IDE) like Visual Studio, PyCharm or Spyder. A third option is subscribe to colab pro for 10 CHF per month. It provides a terminal.</a:t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# Linux cheat sheet</a:t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# https://cheatography.com/davechild/cheat-sheets/linux-command-line/</a:t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# One simple editor is nano. If you don’t have it, you can install it. </a:t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apt-get install nano</a:t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F00DB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AF00DB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I will now write a python script and document it with inline comments and a README file.</a:t>
            </a:r>
            <a:endParaRPr sz="1050">
              <a:solidFill>
                <a:srgbClr val="AF00DB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F00DB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nano perfect-numbers.py</a:t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python perfect-numbers.py</a:t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12529"/>
                </a:solidFill>
                <a:latin typeface="Consolas"/>
                <a:ea typeface="Consolas"/>
                <a:cs typeface="Consolas"/>
                <a:sym typeface="Consolas"/>
              </a:rPr>
              <a:t>nano README.md</a:t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52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201" name="Google Shape;201;p32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Tutorial - Webpages with Sphinx</a:t>
            </a:r>
            <a:endParaRPr/>
          </a:p>
        </p:txBody>
      </p:sp>
      <p:sp>
        <p:nvSpPr>
          <p:cNvPr id="202" name="Google Shape;202;p32"/>
          <p:cNvSpPr txBox="1"/>
          <p:nvPr/>
        </p:nvSpPr>
        <p:spPr>
          <a:xfrm>
            <a:off x="597757" y="1858675"/>
            <a:ext cx="7948500" cy="58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u="sng">
                <a:solidFill>
                  <a:schemeClr val="hlink"/>
                </a:solidFill>
                <a:hlinkClick r:id="rId3"/>
              </a:rPr>
              <a:t>Sphinx</a:t>
            </a:r>
            <a:r>
              <a:rPr lang="en-US" sz="1900">
                <a:solidFill>
                  <a:srgbClr val="242424"/>
                </a:solidFill>
              </a:rPr>
              <a:t> (and other tools)</a:t>
            </a:r>
            <a:endParaRPr sz="1900">
              <a:solidFill>
                <a:srgbClr val="242424"/>
              </a:solidFill>
            </a:endParaRPr>
          </a:p>
          <a:p>
            <a:pPr indent="-349250" lvl="0" marL="4572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42424"/>
              </a:buClr>
              <a:buSzPts val="1900"/>
              <a:buChar char="●"/>
            </a:pPr>
            <a:r>
              <a:rPr lang="en-US" sz="1900">
                <a:solidFill>
                  <a:srgbClr val="242424"/>
                </a:solidFill>
              </a:rPr>
              <a:t>Generates webpage </a:t>
            </a:r>
            <a:r>
              <a:rPr lang="en-US" sz="1900">
                <a:solidFill>
                  <a:srgbClr val="242424"/>
                </a:solidFill>
              </a:rPr>
              <a:t>documentation of your project from Markdown files</a:t>
            </a:r>
            <a:endParaRPr sz="1900">
              <a:solidFill>
                <a:srgbClr val="242424"/>
              </a:solidFill>
            </a:endParaRPr>
          </a:p>
          <a:p>
            <a:pPr indent="-349250" lvl="0" marL="4572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42424"/>
              </a:buClr>
              <a:buSzPts val="1900"/>
              <a:buChar char="●"/>
            </a:pPr>
            <a:r>
              <a:rPr lang="en-US" sz="1900">
                <a:solidFill>
                  <a:srgbClr val="242424"/>
                </a:solidFill>
              </a:rPr>
              <a:t>Files lives together with code in a doc/ subfolder</a:t>
            </a:r>
            <a:endParaRPr sz="1900">
              <a:solidFill>
                <a:srgbClr val="242424"/>
              </a:solidFill>
            </a:endParaRPr>
          </a:p>
          <a:p>
            <a:pPr indent="-349250" lvl="0" marL="4572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42424"/>
              </a:buClr>
              <a:buSzPts val="1900"/>
              <a:buChar char="●"/>
            </a:pPr>
            <a:r>
              <a:rPr lang="en-US" sz="1900">
                <a:solidFill>
                  <a:srgbClr val="242424"/>
                </a:solidFill>
              </a:rPr>
              <a:t>When used with git, code and documentation are synchronised</a:t>
            </a:r>
            <a:endParaRPr sz="1900">
              <a:solidFill>
                <a:srgbClr val="242424"/>
              </a:solidFill>
            </a:endParaRPr>
          </a:p>
          <a:p>
            <a:pPr indent="-349250" lvl="0" marL="45720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42424"/>
              </a:buClr>
              <a:buSzPts val="1900"/>
              <a:buChar char="●"/>
            </a:pPr>
            <a:r>
              <a:rPr lang="en-US" sz="1900">
                <a:solidFill>
                  <a:srgbClr val="242424"/>
                </a:solidFill>
              </a:rPr>
              <a:t>When pushing the project to GitHub, </a:t>
            </a:r>
            <a:r>
              <a:rPr lang="en-US" sz="1900" u="sng">
                <a:solidFill>
                  <a:schemeClr val="hlink"/>
                </a:solidFill>
                <a:hlinkClick r:id="rId4"/>
              </a:rPr>
              <a:t>ReadTheDocs</a:t>
            </a:r>
            <a:r>
              <a:rPr lang="en-US" sz="1900">
                <a:solidFill>
                  <a:srgbClr val="242424"/>
                </a:solidFill>
              </a:rPr>
              <a:t> can automatically update  its public webpages</a:t>
            </a:r>
            <a:endParaRPr sz="1900">
              <a:solidFill>
                <a:srgbClr val="242424"/>
              </a:solidFill>
            </a:endParaRPr>
          </a:p>
          <a:p>
            <a:pPr indent="0" lvl="0" marL="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242424"/>
              </a:solidFill>
            </a:endParaRPr>
          </a:p>
          <a:p>
            <a:pPr indent="0" lvl="0" marL="0" marR="1143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242424"/>
                </a:solidFill>
              </a:rPr>
              <a:t>This kind of documentation is rather for larger projects. If you want to practice it, you can do so in the module project (</a:t>
            </a:r>
            <a:r>
              <a:rPr lang="en-US" sz="1900" u="sng">
                <a:solidFill>
                  <a:schemeClr val="hlink"/>
                </a:solidFill>
                <a:hlinkClick r:id="rId5"/>
              </a:rPr>
              <a:t>instructions</a:t>
            </a:r>
            <a:r>
              <a:rPr lang="en-US" sz="1900">
                <a:solidFill>
                  <a:srgbClr val="242424"/>
                </a:solidFill>
              </a:rPr>
              <a:t>), however, this is not mandatory.</a:t>
            </a:r>
            <a:endParaRPr sz="1900">
              <a:solidFill>
                <a:srgbClr val="242424"/>
              </a:solidFill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C6C6C"/>
              </a:solidFill>
              <a:highlight>
                <a:srgbClr val="F9F9F9"/>
              </a:highlight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12529"/>
              </a:solidFill>
            </a:endParaRPr>
          </a:p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1252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208" name="Google Shape;208;p33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More on Documentation</a:t>
            </a:r>
            <a:endParaRPr/>
          </a:p>
        </p:txBody>
      </p:sp>
      <p:sp>
        <p:nvSpPr>
          <p:cNvPr id="209" name="Google Shape;209;p33"/>
          <p:cNvSpPr txBox="1"/>
          <p:nvPr/>
        </p:nvSpPr>
        <p:spPr>
          <a:xfrm>
            <a:off x="597757" y="1858675"/>
            <a:ext cx="7948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5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https://coderefinery.github.io/documentation/</a:t>
            </a:r>
            <a:endParaRPr sz="3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920163" y="6548438"/>
            <a:ext cx="127001" cy="172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90" name="Google Shape;90;p16"/>
          <p:cNvSpPr txBox="1"/>
          <p:nvPr>
            <p:ph type="title"/>
          </p:nvPr>
        </p:nvSpPr>
        <p:spPr>
          <a:xfrm>
            <a:off x="539750" y="647700"/>
            <a:ext cx="6621463" cy="817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b="1" i="0" lang="en-US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Why ethics and </a:t>
            </a:r>
            <a:r>
              <a:rPr lang="en-US"/>
              <a:t>best practices </a:t>
            </a:r>
            <a:r>
              <a:rPr b="1" i="0" lang="en-US" sz="26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/>
          </a:p>
        </p:txBody>
      </p:sp>
      <p:sp>
        <p:nvSpPr>
          <p:cNvPr id="91" name="Google Shape;91;p16"/>
          <p:cNvSpPr txBox="1"/>
          <p:nvPr/>
        </p:nvSpPr>
        <p:spPr>
          <a:xfrm>
            <a:off x="527700" y="2746550"/>
            <a:ext cx="8088600" cy="20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rtl="0" algn="ctr">
              <a:lnSpc>
                <a:spcPct val="233333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2300"/>
              <a:t>Data and code is almost everywhere, and poor data and code including documentation cost billions and maybe one day humanity.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333333"/>
                </a:solidFill>
              </a:rPr>
              <a:t>‹#›</a:t>
            </a:fld>
            <a:endParaRPr/>
          </a:p>
        </p:txBody>
      </p:sp>
      <p:sp>
        <p:nvSpPr>
          <p:cNvPr id="215" name="Google Shape;215;p34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Bias in Data Science</a:t>
            </a:r>
            <a:endParaRPr/>
          </a:p>
        </p:txBody>
      </p:sp>
      <p:sp>
        <p:nvSpPr>
          <p:cNvPr id="216" name="Google Shape;216;p34"/>
          <p:cNvSpPr txBox="1"/>
          <p:nvPr/>
        </p:nvSpPr>
        <p:spPr>
          <a:xfrm>
            <a:off x="1299900" y="3636325"/>
            <a:ext cx="6544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u="sng">
                <a:solidFill>
                  <a:schemeClr val="hlink"/>
                </a:solidFill>
                <a:hlinkClick r:id="rId3"/>
              </a:rPr>
              <a:t>https://www.youtube.com/watch?v=PWCtoVt1CJM</a:t>
            </a:r>
            <a:endParaRPr sz="2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/>
        </p:nvSpPr>
        <p:spPr>
          <a:xfrm>
            <a:off x="539750" y="1654175"/>
            <a:ext cx="74520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F6F6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rgbClr val="F6F6F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F6F6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333333"/>
                </a:solidFill>
              </a:rPr>
              <a:t>12:00 - 12:20 Q&amp;A</a:t>
            </a:r>
            <a:endParaRPr b="0" i="0" sz="28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F6F6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Therac-25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533400" y="1676400"/>
            <a:ext cx="8061300" cy="449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1676400"/>
            <a:ext cx="7847853" cy="419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533400" y="1676400"/>
            <a:ext cx="8061300" cy="449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7432"/>
            <a:ext cx="9144003" cy="6523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533400" y="1676400"/>
            <a:ext cx="8061300" cy="449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125"/>
            <a:ext cx="9144003" cy="6537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533400" y="1676400"/>
            <a:ext cx="8061300" cy="449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6657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AI kills woman March 2019</a:t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225" y="1640387"/>
            <a:ext cx="6621600" cy="4571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Racial Bias in AI</a:t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50" y="1751425"/>
            <a:ext cx="7822776" cy="4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920163" y="6548438"/>
            <a:ext cx="12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23"/>
          <p:cNvSpPr txBox="1"/>
          <p:nvPr>
            <p:ph type="title"/>
          </p:nvPr>
        </p:nvSpPr>
        <p:spPr>
          <a:xfrm>
            <a:off x="539750" y="647700"/>
            <a:ext cx="6621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600"/>
              <a:buFont typeface="Arial"/>
              <a:buNone/>
            </a:pPr>
            <a:r>
              <a:rPr lang="en-US"/>
              <a:t>Objectives and steps</a:t>
            </a:r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75" y="74225"/>
            <a:ext cx="8981801" cy="6302168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/>
        </p:nvSpPr>
        <p:spPr>
          <a:xfrm>
            <a:off x="692125" y="647700"/>
            <a:ext cx="6735000" cy="56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/>
              <a:t>The Emergence of the Bug</a:t>
            </a:r>
            <a:endParaRPr b="1" sz="2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b_powerpoint2013_weissHintergrund_print">
  <a:themeElements>
    <a:clrScheme name="ub_powerpoint2013_weissHintergrund_pri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1EBF5"/>
      </a:accent1>
      <a:accent2>
        <a:srgbClr val="9CBDDE"/>
      </a:accent2>
      <a:accent3>
        <a:srgbClr val="8F8F8F"/>
      </a:accent3>
      <a:accent4>
        <a:srgbClr val="707070"/>
      </a:accent4>
      <a:accent5>
        <a:srgbClr val="EEF3F9"/>
      </a:accent5>
      <a:accent6>
        <a:srgbClr val="8DABC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b_powerpoint2013_weissHintergrund_print">
  <a:themeElements>
    <a:clrScheme name="ub_powerpoint2013_weissHintergrund_pri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1EBF5"/>
      </a:accent1>
      <a:accent2>
        <a:srgbClr val="9CBDDE"/>
      </a:accent2>
      <a:accent3>
        <a:srgbClr val="8F8F8F"/>
      </a:accent3>
      <a:accent4>
        <a:srgbClr val="707070"/>
      </a:accent4>
      <a:accent5>
        <a:srgbClr val="EEF3F9"/>
      </a:accent5>
      <a:accent6>
        <a:srgbClr val="8DABC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